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30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1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4210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32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048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42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8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8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6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7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8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4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2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AAEFB-1FE4-4FCB-AE8F-48EC72790EBD}" type="datetimeFigureOut">
              <a:rPr lang="en-US" smtClean="0"/>
              <a:t>24/07/2022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03B28F5-4133-4766-BC80-1B2B9D657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wma"/><Relationship Id="rId7" Type="http://schemas.openxmlformats.org/officeDocument/2006/relationships/image" Target="../media/image12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36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101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4800"/>
            <a:ext cx="42672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37414" y="16417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75514" y="887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08838" y="31798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9921" y="514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23126" y="28104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37414" y="24355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7414" y="2022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7414" y="1247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4267201"/>
            <a:ext cx="45339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10 7.9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9600" y="419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7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268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57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824"/>
            <a:ext cx="9144000" cy="2476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655"/>
            <a:ext cx="4114800" cy="109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0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5762625" cy="6257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3824287"/>
            <a:ext cx="3333750" cy="3000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23812"/>
            <a:ext cx="3324225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1143000"/>
            <a:ext cx="33623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1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44219"/>
            <a:ext cx="910243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b="1" dirty="0"/>
              <a:t>I</a:t>
            </a:r>
            <a:r>
              <a:rPr lang="vi-VN" sz="2000" b="1" dirty="0">
                <a:latin typeface="+mj-lt"/>
              </a:rPr>
              <a:t>. Cách sử dụng của </a:t>
            </a:r>
            <a:r>
              <a:rPr lang="vi-VN" sz="2000" b="1" i="1" dirty="0">
                <a:latin typeface="+mj-lt"/>
              </a:rPr>
              <a:t>used to.</a:t>
            </a:r>
            <a:endParaRPr lang="vi-VN" sz="2000" dirty="0">
              <a:latin typeface="+mj-lt"/>
            </a:endParaRPr>
          </a:p>
          <a:p>
            <a:r>
              <a:rPr lang="vi-VN" sz="2000" i="1" dirty="0">
                <a:latin typeface="+mj-lt"/>
              </a:rPr>
              <a:t>Used to</a:t>
            </a:r>
            <a:r>
              <a:rPr lang="vi-VN" sz="2000" dirty="0">
                <a:latin typeface="+mj-lt"/>
              </a:rPr>
              <a:t> được dùng để miêu tả những thói quen hoặc trạng thái đã xảy ra và kết thúc trong quá khứ</a:t>
            </a:r>
            <a:r>
              <a:rPr lang="vi-VN" sz="2000" dirty="0" smtClean="0">
                <a:latin typeface="+mj-lt"/>
              </a:rPr>
              <a:t>.</a:t>
            </a:r>
            <a:r>
              <a:rPr lang="vi-VN" sz="2000" dirty="0">
                <a:latin typeface="+mj-lt"/>
              </a:rPr>
              <a:t/>
            </a:r>
            <a:br>
              <a:rPr lang="vi-VN" sz="2000" dirty="0">
                <a:latin typeface="+mj-lt"/>
              </a:rPr>
            </a:br>
            <a:r>
              <a:rPr lang="vi-VN" sz="2000" dirty="0">
                <a:latin typeface="+mj-lt"/>
              </a:rPr>
              <a:t>Jack </a:t>
            </a:r>
            <a:r>
              <a:rPr lang="vi-VN" sz="2000" u="sng" dirty="0">
                <a:latin typeface="+mj-lt"/>
              </a:rPr>
              <a:t>used to</a:t>
            </a:r>
            <a:r>
              <a:rPr lang="vi-VN" sz="2000" dirty="0">
                <a:latin typeface="+mj-lt"/>
              </a:rPr>
              <a:t> live in Brighton, but now he lives in Liverpool.  </a:t>
            </a:r>
            <a:br>
              <a:rPr lang="vi-VN" sz="2000" dirty="0">
                <a:latin typeface="+mj-lt"/>
              </a:rPr>
            </a:br>
            <a:r>
              <a:rPr lang="vi-VN" sz="2000" dirty="0" smtClean="0">
                <a:latin typeface="+mj-lt"/>
              </a:rPr>
              <a:t>People</a:t>
            </a:r>
            <a:r>
              <a:rPr lang="vi-VN" sz="2000" dirty="0">
                <a:latin typeface="+mj-lt"/>
              </a:rPr>
              <a:t> </a:t>
            </a:r>
            <a:r>
              <a:rPr lang="vi-VN" sz="2000" i="1" dirty="0">
                <a:latin typeface="+mj-lt"/>
              </a:rPr>
              <a:t>used to</a:t>
            </a:r>
            <a:r>
              <a:rPr lang="vi-VN" sz="2000" dirty="0">
                <a:latin typeface="+mj-lt"/>
              </a:rPr>
              <a:t> believe in magic.  </a:t>
            </a:r>
            <a:br>
              <a:rPr lang="vi-VN" sz="2000" dirty="0">
                <a:latin typeface="+mj-lt"/>
              </a:rPr>
            </a:br>
            <a:r>
              <a:rPr lang="vi-VN" sz="2000" b="1" dirty="0">
                <a:latin typeface="+mj-lt"/>
              </a:rPr>
              <a:t>II. Cấu trúc câu với used to.</a:t>
            </a:r>
            <a:r>
              <a:rPr lang="vi-VN" sz="2000" dirty="0">
                <a:latin typeface="+mj-lt"/>
              </a:rPr>
              <a:t/>
            </a:r>
            <a:br>
              <a:rPr lang="vi-VN" sz="2000" dirty="0">
                <a:latin typeface="+mj-lt"/>
              </a:rPr>
            </a:br>
            <a:r>
              <a:rPr lang="vi-VN" sz="2000" dirty="0">
                <a:latin typeface="+mj-lt"/>
              </a:rPr>
              <a:t>1. </a:t>
            </a:r>
            <a:r>
              <a:rPr lang="en-US" sz="2000" dirty="0" smtClean="0">
                <a:latin typeface="+mj-lt"/>
              </a:rPr>
              <a:t>POSSITIVE</a:t>
            </a:r>
            <a:r>
              <a:rPr lang="vi-VN" sz="2000" dirty="0" smtClean="0">
                <a:latin typeface="+mj-lt"/>
              </a:rPr>
              <a:t>:</a:t>
            </a:r>
            <a:r>
              <a:rPr lang="vi-VN" sz="2000" dirty="0">
                <a:latin typeface="+mj-lt"/>
              </a:rPr>
              <a:t> </a:t>
            </a:r>
            <a:r>
              <a:rPr lang="en-US" sz="2000" smtClean="0">
                <a:solidFill>
                  <a:srgbClr val="FF0000"/>
                </a:solidFill>
                <a:latin typeface="+mj-lt"/>
              </a:rPr>
              <a:t>                                      </a:t>
            </a:r>
            <a:r>
              <a:rPr lang="en-US" sz="2000" smtClean="0">
                <a:solidFill>
                  <a:srgbClr val="FF0000"/>
                </a:solidFill>
                <a:latin typeface="+mj-lt"/>
              </a:rPr>
              <a:t>  </a:t>
            </a:r>
            <a:r>
              <a:rPr lang="en-US" sz="2000" b="1" smtClean="0">
                <a:solidFill>
                  <a:srgbClr val="FF0000"/>
                </a:solidFill>
                <a:latin typeface="+mj-lt"/>
              </a:rPr>
              <a:t>S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+ 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</a:rPr>
              <a:t>used </a:t>
            </a:r>
            <a:r>
              <a:rPr lang="vi-VN" sz="2000" b="1" dirty="0">
                <a:solidFill>
                  <a:srgbClr val="FF0000"/>
                </a:solidFill>
                <a:latin typeface="+mj-lt"/>
              </a:rPr>
              <a:t>to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V </a:t>
            </a:r>
            <a:r>
              <a:rPr lang="vi-VN" sz="2000" dirty="0">
                <a:latin typeface="+mj-lt"/>
              </a:rPr>
              <a:t/>
            </a:r>
            <a:br>
              <a:rPr lang="vi-VN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	</a:t>
            </a:r>
            <a:r>
              <a:rPr lang="vi-VN" sz="2000" dirty="0" smtClean="0">
                <a:latin typeface="+mj-lt"/>
              </a:rPr>
              <a:t>I</a:t>
            </a:r>
            <a:r>
              <a:rPr lang="vi-VN" sz="2000" dirty="0">
                <a:latin typeface="+mj-lt"/>
              </a:rPr>
              <a:t> </a:t>
            </a:r>
            <a:r>
              <a:rPr lang="vi-VN" sz="2000" u="sng" dirty="0">
                <a:latin typeface="+mj-lt"/>
              </a:rPr>
              <a:t>used to</a:t>
            </a:r>
            <a:r>
              <a:rPr lang="vi-VN" sz="2000" dirty="0">
                <a:latin typeface="+mj-lt"/>
              </a:rPr>
              <a:t> listen to the radio.  </a:t>
            </a:r>
            <a:br>
              <a:rPr lang="vi-VN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	</a:t>
            </a:r>
            <a:r>
              <a:rPr lang="vi-VN" sz="2000" dirty="0" smtClean="0">
                <a:latin typeface="+mj-lt"/>
              </a:rPr>
              <a:t>They</a:t>
            </a:r>
            <a:r>
              <a:rPr lang="vi-VN" sz="2000" dirty="0">
                <a:latin typeface="+mj-lt"/>
              </a:rPr>
              <a:t> </a:t>
            </a:r>
            <a:r>
              <a:rPr lang="vi-VN" sz="2000" u="sng" dirty="0">
                <a:latin typeface="+mj-lt"/>
              </a:rPr>
              <a:t>used to</a:t>
            </a:r>
            <a:r>
              <a:rPr lang="vi-VN" sz="2000" dirty="0">
                <a:latin typeface="+mj-lt"/>
              </a:rPr>
              <a:t> go swimming together.  </a:t>
            </a:r>
            <a:br>
              <a:rPr lang="vi-VN" sz="2000" dirty="0">
                <a:latin typeface="+mj-lt"/>
              </a:rPr>
            </a:br>
            <a:r>
              <a:rPr lang="vi-VN" sz="2000" dirty="0">
                <a:latin typeface="+mj-lt"/>
              </a:rPr>
              <a:t>2. </a:t>
            </a:r>
            <a:r>
              <a:rPr lang="en-US" sz="2000" dirty="0" smtClean="0">
                <a:latin typeface="+mj-lt"/>
              </a:rPr>
              <a:t>NEGATIVE</a:t>
            </a:r>
            <a:r>
              <a:rPr lang="vi-VN" sz="2000" dirty="0" smtClean="0">
                <a:latin typeface="+mj-lt"/>
              </a:rPr>
              <a:t>:</a:t>
            </a:r>
            <a:r>
              <a:rPr lang="vi-VN" sz="2000" dirty="0">
                <a:latin typeface="+mj-lt"/>
              </a:rPr>
              <a:t> </a:t>
            </a:r>
            <a:r>
              <a:rPr lang="en-US" sz="2000" dirty="0" smtClean="0">
                <a:latin typeface="+mj-lt"/>
              </a:rPr>
              <a:t>                                       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S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+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</a:rPr>
              <a:t>did </a:t>
            </a:r>
            <a:r>
              <a:rPr lang="vi-VN" sz="2000" b="1" dirty="0">
                <a:solidFill>
                  <a:srgbClr val="FF0000"/>
                </a:solidFill>
                <a:latin typeface="+mj-lt"/>
              </a:rPr>
              <a:t>not/ didn't use to 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</a:rPr>
              <a:t>V</a:t>
            </a:r>
            <a:r>
              <a:rPr lang="vi-VN" sz="2000" dirty="0">
                <a:latin typeface="+mj-lt"/>
              </a:rPr>
              <a:t/>
            </a:r>
            <a:br>
              <a:rPr lang="vi-VN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	</a:t>
            </a:r>
            <a:r>
              <a:rPr lang="vi-VN" sz="2000" dirty="0" smtClean="0">
                <a:latin typeface="+mj-lt"/>
              </a:rPr>
              <a:t>I</a:t>
            </a:r>
            <a:r>
              <a:rPr lang="vi-VN" sz="2000" dirty="0">
                <a:latin typeface="+mj-lt"/>
              </a:rPr>
              <a:t> </a:t>
            </a:r>
            <a:r>
              <a:rPr lang="vi-VN" sz="2000" u="sng" dirty="0">
                <a:latin typeface="+mj-lt"/>
              </a:rPr>
              <a:t>didn't use to</a:t>
            </a:r>
            <a:r>
              <a:rPr lang="vi-VN" sz="2000" dirty="0">
                <a:latin typeface="+mj-lt"/>
              </a:rPr>
              <a:t> listen to the radio.  </a:t>
            </a:r>
            <a:br>
              <a:rPr lang="vi-VN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	</a:t>
            </a:r>
            <a:r>
              <a:rPr lang="vi-VN" sz="2000" dirty="0" smtClean="0">
                <a:latin typeface="+mj-lt"/>
              </a:rPr>
              <a:t>They</a:t>
            </a:r>
            <a:r>
              <a:rPr lang="vi-VN" sz="2000" dirty="0">
                <a:latin typeface="+mj-lt"/>
              </a:rPr>
              <a:t> </a:t>
            </a:r>
            <a:r>
              <a:rPr lang="vi-VN" sz="2000" u="sng" dirty="0">
                <a:latin typeface="+mj-lt"/>
              </a:rPr>
              <a:t>did not use</a:t>
            </a:r>
            <a:r>
              <a:rPr lang="vi-VN" sz="2000" dirty="0">
                <a:latin typeface="+mj-lt"/>
              </a:rPr>
              <a:t> to go swimming </a:t>
            </a:r>
            <a:r>
              <a:rPr lang="vi-VN" sz="2000" dirty="0" smtClean="0">
                <a:latin typeface="+mj-lt"/>
              </a:rPr>
              <a:t>togethe</a:t>
            </a:r>
            <a:r>
              <a:rPr lang="en-US" sz="2000" dirty="0" smtClean="0">
                <a:latin typeface="+mj-lt"/>
              </a:rPr>
              <a:t>r</a:t>
            </a:r>
            <a:r>
              <a:rPr lang="vi-VN" sz="2000" dirty="0">
                <a:latin typeface="+mj-lt"/>
              </a:rPr>
              <a:t/>
            </a:r>
            <a:br>
              <a:rPr lang="vi-VN" sz="2000" dirty="0">
                <a:latin typeface="+mj-lt"/>
              </a:rPr>
            </a:br>
            <a:r>
              <a:rPr lang="vi-VN" sz="2000" dirty="0">
                <a:latin typeface="+mj-lt"/>
              </a:rPr>
              <a:t>3. </a:t>
            </a:r>
            <a:r>
              <a:rPr lang="en-US" sz="2000" dirty="0" smtClean="0">
                <a:latin typeface="+mj-lt"/>
              </a:rPr>
              <a:t>APPIRMATIVE</a:t>
            </a:r>
            <a:r>
              <a:rPr lang="vi-VN" sz="2000" dirty="0" smtClean="0">
                <a:latin typeface="+mj-lt"/>
              </a:rPr>
              <a:t>:</a:t>
            </a:r>
            <a:r>
              <a:rPr lang="vi-VN" sz="2000" dirty="0">
                <a:latin typeface="+mj-lt"/>
              </a:rPr>
              <a:t> </a:t>
            </a:r>
            <a:r>
              <a:rPr lang="en-US" sz="2000" dirty="0" smtClean="0">
                <a:latin typeface="+mj-lt"/>
              </a:rPr>
              <a:t> 			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</a:rPr>
              <a:t>Did </a:t>
            </a:r>
            <a:r>
              <a:rPr lang="vi-VN" sz="2000" b="1" dirty="0">
                <a:solidFill>
                  <a:srgbClr val="FF0000"/>
                </a:solidFill>
                <a:latin typeface="+mj-lt"/>
              </a:rPr>
              <a:t>+ S + use to V</a:t>
            </a:r>
            <a:r>
              <a:rPr lang="vi-VN" sz="2000" b="1" dirty="0" smtClean="0">
                <a:solidFill>
                  <a:srgbClr val="FF0000"/>
                </a:solidFill>
                <a:latin typeface="+mj-lt"/>
              </a:rPr>
              <a:t>?</a:t>
            </a:r>
            <a:r>
              <a:rPr lang="vi-VN" sz="2000" dirty="0">
                <a:latin typeface="+mj-lt"/>
              </a:rPr>
              <a:t/>
            </a:r>
            <a:br>
              <a:rPr lang="vi-VN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	</a:t>
            </a:r>
            <a:r>
              <a:rPr lang="vi-VN" sz="2000" u="sng" dirty="0" smtClean="0">
                <a:latin typeface="+mj-lt"/>
              </a:rPr>
              <a:t>Did</a:t>
            </a:r>
            <a:r>
              <a:rPr lang="vi-VN" sz="2000" dirty="0">
                <a:latin typeface="+mj-lt"/>
              </a:rPr>
              <a:t> you </a:t>
            </a:r>
            <a:r>
              <a:rPr lang="vi-VN" sz="2000" u="sng" dirty="0">
                <a:latin typeface="+mj-lt"/>
              </a:rPr>
              <a:t>use</a:t>
            </a:r>
            <a:r>
              <a:rPr lang="vi-VN" sz="2000" dirty="0">
                <a:latin typeface="+mj-lt"/>
              </a:rPr>
              <a:t> to listen to the radio?  </a:t>
            </a:r>
            <a:br>
              <a:rPr lang="vi-VN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	</a:t>
            </a:r>
            <a:r>
              <a:rPr lang="vi-VN" sz="2000" u="sng" dirty="0" smtClean="0">
                <a:latin typeface="+mj-lt"/>
              </a:rPr>
              <a:t>Did</a:t>
            </a:r>
            <a:r>
              <a:rPr lang="vi-VN" sz="2000" u="sng" dirty="0">
                <a:latin typeface="+mj-lt"/>
              </a:rPr>
              <a:t> </a:t>
            </a:r>
            <a:r>
              <a:rPr lang="vi-VN" sz="2000" dirty="0">
                <a:latin typeface="+mj-lt"/>
              </a:rPr>
              <a:t>they </a:t>
            </a:r>
            <a:r>
              <a:rPr lang="vi-VN" sz="2000" u="sng" dirty="0">
                <a:latin typeface="+mj-lt"/>
              </a:rPr>
              <a:t>use</a:t>
            </a:r>
            <a:r>
              <a:rPr lang="vi-VN" sz="2000" dirty="0">
                <a:latin typeface="+mj-lt"/>
              </a:rPr>
              <a:t> to go swimming together?  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Grammar: used to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6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33246"/>
            <a:ext cx="91440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1. Liz .... </a:t>
            </a:r>
            <a:r>
              <a:rPr lang="en-US" sz="2600" dirty="0" smtClean="0"/>
              <a:t>…….a motorbike</a:t>
            </a:r>
            <a:r>
              <a:rPr lang="en-US" sz="2600" dirty="0"/>
              <a:t>,</a:t>
            </a:r>
            <a:r>
              <a:rPr lang="en-US" sz="2600" dirty="0" smtClean="0"/>
              <a:t> but </a:t>
            </a:r>
            <a:r>
              <a:rPr lang="en-US" sz="2600" dirty="0"/>
              <a:t>last year she sold it and bought a car.</a:t>
            </a:r>
          </a:p>
          <a:p>
            <a:r>
              <a:rPr lang="en-US" sz="2600" dirty="0"/>
              <a:t>2. We came to live in London a few years ago. We .... </a:t>
            </a:r>
            <a:r>
              <a:rPr lang="en-US" sz="2600" dirty="0" smtClean="0"/>
              <a:t>……..in </a:t>
            </a:r>
            <a:r>
              <a:rPr lang="en-US" sz="2600" dirty="0"/>
              <a:t>Leeds.</a:t>
            </a:r>
          </a:p>
          <a:p>
            <a:r>
              <a:rPr lang="en-US" sz="2600" dirty="0"/>
              <a:t>3. I rarely eat ice-cream now, but I </a:t>
            </a:r>
            <a:r>
              <a:rPr lang="en-US" sz="2600" dirty="0" smtClean="0"/>
              <a:t>........... </a:t>
            </a:r>
            <a:r>
              <a:rPr lang="en-US" sz="2600" dirty="0"/>
              <a:t>it when I was a child.</a:t>
            </a:r>
          </a:p>
          <a:p>
            <a:r>
              <a:rPr lang="en-US" sz="2600" dirty="0"/>
              <a:t>4. Jim </a:t>
            </a:r>
            <a:r>
              <a:rPr lang="en-US" sz="2600" dirty="0" smtClean="0"/>
              <a:t>.............. </a:t>
            </a:r>
            <a:r>
              <a:rPr lang="en-US" sz="2600" dirty="0"/>
              <a:t>my best friend, but we aren't good friend any longer.</a:t>
            </a:r>
          </a:p>
          <a:p>
            <a:r>
              <a:rPr lang="en-US" sz="2600" dirty="0"/>
              <a:t>5. It only takes me about 40 minutes to get to work now that the new </a:t>
            </a:r>
            <a:r>
              <a:rPr lang="en-US" sz="2600" dirty="0" smtClean="0"/>
              <a:t>road is </a:t>
            </a:r>
            <a:r>
              <a:rPr lang="en-US" sz="2600" dirty="0"/>
              <a:t>open. It </a:t>
            </a:r>
            <a:r>
              <a:rPr lang="en-US" sz="2600" dirty="0" smtClean="0"/>
              <a:t>................ </a:t>
            </a:r>
            <a:r>
              <a:rPr lang="en-US" sz="2600" dirty="0"/>
              <a:t>more than an hour.</a:t>
            </a:r>
          </a:p>
          <a:p>
            <a:r>
              <a:rPr lang="en-US" sz="2600" dirty="0"/>
              <a:t>6. There .... a hotel near the airport, but it closed a long time ago.</a:t>
            </a:r>
          </a:p>
          <a:p>
            <a:r>
              <a:rPr lang="en-US" sz="2600" dirty="0"/>
              <a:t>7. When you lived in New York, </a:t>
            </a:r>
            <a:r>
              <a:rPr lang="en-US" sz="2600" dirty="0" smtClean="0"/>
              <a:t>................ </a:t>
            </a:r>
            <a:r>
              <a:rPr lang="en-US" sz="2600" dirty="0"/>
              <a:t>to the theatre very often</a:t>
            </a:r>
            <a:r>
              <a:rPr lang="en-US" sz="2600" dirty="0" smtClean="0"/>
              <a:t>?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840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 “ used” to and a suitable verb to complete the sentences below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7467600" cy="2943225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0" y="2743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used to have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3091279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used to be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7412" y="3457405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in’t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to wear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7412" y="3795959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used to wear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4126651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đin’t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to drink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23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4953000" cy="426720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3200400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did you use to go to school?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3000" y="3623846"/>
            <a:ext cx="464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didn’t use to like vegetables when I was a child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6337" y="4047292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sister used to hate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school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86337" y="4433471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you use to do in the summer?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6337" y="4812714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didn’t use to live near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7762" y="5139154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This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used to be a cinema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3475" y="5537121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your brother use to study here?</a:t>
            </a:r>
          </a:p>
        </p:txBody>
      </p:sp>
    </p:spTree>
    <p:extLst>
      <p:ext uri="{BB962C8B-B14F-4D97-AF65-F5344CB8AC3E}">
        <p14:creationId xmlns:p14="http://schemas.microsoft.com/office/powerpoint/2010/main" val="81969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385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0"/>
            <a:ext cx="53054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07 7.6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58200" y="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0800" y="11430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She was a rebel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She is a primary school teacher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91400" y="25908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8276" y="31242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9838" y="41910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3000" y="46482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11438" y="51816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9600" y="36576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1800" y="57150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85152" y="61838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29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08 7.7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53400" y="76200"/>
            <a:ext cx="609600" cy="609600"/>
          </a:xfrm>
          <a:prstGeom prst="rect">
            <a:avLst/>
          </a:prstGeom>
        </p:spPr>
      </p:pic>
      <p:pic>
        <p:nvPicPr>
          <p:cNvPr id="3" name="09 7.8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96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</TotalTime>
  <Words>283</Words>
  <Application>Microsoft Office PowerPoint</Application>
  <PresentationFormat>On-screen Show (4:3)</PresentationFormat>
  <Paragraphs>44</Paragraphs>
  <Slides>12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Facet</vt:lpstr>
      <vt:lpstr>PowerPoint Presentation</vt:lpstr>
      <vt:lpstr>Reading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16</cp:revision>
  <dcterms:created xsi:type="dcterms:W3CDTF">2020-08-04T07:20:05Z</dcterms:created>
  <dcterms:modified xsi:type="dcterms:W3CDTF">2022-07-24T02:06:43Z</dcterms:modified>
</cp:coreProperties>
</file>